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70" r:id="rId6"/>
    <p:sldId id="260" r:id="rId7"/>
    <p:sldId id="261" r:id="rId8"/>
    <p:sldId id="269" r:id="rId9"/>
    <p:sldId id="263" r:id="rId10"/>
    <p:sldId id="262" r:id="rId11"/>
    <p:sldId id="265" r:id="rId12"/>
    <p:sldId id="264" r:id="rId13"/>
    <p:sldId id="266" r:id="rId14"/>
    <p:sldId id="267" r:id="rId15"/>
    <p:sldId id="268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8EE"/>
    <a:srgbClr val="33CC33"/>
    <a:srgbClr val="006600"/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42" autoAdjust="0"/>
    <p:restoredTop sz="94411" autoAdjust="0"/>
  </p:normalViewPr>
  <p:slideViewPr>
    <p:cSldViewPr>
      <p:cViewPr>
        <p:scale>
          <a:sx n="75" d="100"/>
          <a:sy n="75" d="100"/>
        </p:scale>
        <p:origin x="-378" y="-6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[Книга1]Лист1!$A$10</c:f>
              <c:strCache>
                <c:ptCount val="1"/>
                <c:pt idx="0">
                  <c:v>Качество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[Книга1]Лист1!$B$9:$D$9</c:f>
              <c:strCache>
                <c:ptCount val="3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</c:strCache>
            </c:strRef>
          </c:cat>
          <c:val>
            <c:numRef>
              <c:f>[Книга1]Лист1!$B$10:$D$10</c:f>
              <c:numCache>
                <c:formatCode>0%</c:formatCode>
                <c:ptCount val="3"/>
                <c:pt idx="0">
                  <c:v>0.56000000000000005</c:v>
                </c:pt>
                <c:pt idx="1">
                  <c:v>0.60000000000000064</c:v>
                </c:pt>
                <c:pt idx="2">
                  <c:v>0.61000000000000065</c:v>
                </c:pt>
              </c:numCache>
            </c:numRef>
          </c:val>
        </c:ser>
        <c:ser>
          <c:idx val="1"/>
          <c:order val="1"/>
          <c:tx>
            <c:strRef>
              <c:f>[Книга1]Лист1!$A$11</c:f>
              <c:strCache>
                <c:ptCount val="1"/>
                <c:pt idx="0">
                  <c:v>Успеваемость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[Книга1]Лист1!$B$9:$D$9</c:f>
              <c:strCache>
                <c:ptCount val="3"/>
                <c:pt idx="0">
                  <c:v>2008-2009</c:v>
                </c:pt>
                <c:pt idx="1">
                  <c:v>2009-2010</c:v>
                </c:pt>
                <c:pt idx="2">
                  <c:v>2010-2011</c:v>
                </c:pt>
              </c:strCache>
            </c:strRef>
          </c:cat>
          <c:val>
            <c:numRef>
              <c:f>[Книга1]Лист1!$B$11:$D$11</c:f>
              <c:numCache>
                <c:formatCode>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</c:ser>
        <c:shape val="box"/>
        <c:axId val="39524992"/>
        <c:axId val="39611392"/>
        <c:axId val="0"/>
      </c:bar3DChart>
      <c:catAx>
        <c:axId val="39524992"/>
        <c:scaling>
          <c:orientation val="minMax"/>
        </c:scaling>
        <c:delete val="1"/>
        <c:axPos val="b"/>
        <c:tickLblPos val="none"/>
        <c:crossAx val="39611392"/>
        <c:crosses val="autoZero"/>
        <c:auto val="1"/>
        <c:lblAlgn val="ctr"/>
        <c:lblOffset val="100"/>
      </c:catAx>
      <c:valAx>
        <c:axId val="39611392"/>
        <c:scaling>
          <c:orientation val="minMax"/>
        </c:scaling>
        <c:axPos val="l"/>
        <c:majorGridlines/>
        <c:numFmt formatCode="0%" sourceLinked="1"/>
        <c:tickLblPos val="nextTo"/>
        <c:crossAx val="3952499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</c:chart>
  <c:externalData r:id="rId2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9BA12C-7C66-413B-B39A-11E0DD55153E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B2A8CE-F894-49AE-A9F3-0AEFD849E70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B2A8CE-F894-49AE-A9F3-0AEFD849E70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chemmy70.ucoz.com/index/rezultaty_raboty/0-13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chemmy70.ucoz.com/index/dostizhenija_uchashhikhsja/0-12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chemmy70.ucoz.com/index/metodicheskaja_kopilka/0-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hemmy70.ucoz.com/index/o_sebe/0-9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chemmy70.ucoz.com/index/karta_rezultativnosti/0-10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8201028" cy="2214578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КОНКУРСНОЕ ЗАДАНИЕ «МЕТОДИЧЕСКИЙ СЕМИНАР»</a:t>
            </a:r>
            <a:b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ru-RU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14546" y="2571744"/>
            <a:ext cx="6715172" cy="2714644"/>
          </a:xfrm>
        </p:spPr>
        <p:txBody>
          <a:bodyPr>
            <a:normAutofit/>
          </a:bodyPr>
          <a:lstStyle/>
          <a:p>
            <a:endParaRPr lang="en-US" sz="2600" b="1" dirty="0" smtClean="0">
              <a:solidFill>
                <a:schemeClr val="accent3"/>
              </a:solidFill>
              <a:latin typeface="Times New Roman"/>
              <a:ea typeface="Times New Roman"/>
              <a:cs typeface="Times New Roman"/>
            </a:endParaRPr>
          </a:p>
          <a:p>
            <a:pPr algn="ctr"/>
            <a:r>
              <a:rPr lang="ru-RU" sz="2600" b="1" i="1" dirty="0" smtClean="0">
                <a:solidFill>
                  <a:srgbClr val="0000FF"/>
                </a:solidFill>
              </a:rPr>
              <a:t>«Исследовательская деятельность учащихся на уроке химии в условиях перехода на ФГОС ООО»</a:t>
            </a:r>
          </a:p>
          <a:p>
            <a:endParaRPr lang="en-US" i="1" dirty="0" smtClean="0">
              <a:latin typeface="Times New Roman"/>
              <a:ea typeface="Times New Roman"/>
              <a:cs typeface="Times New Roman"/>
            </a:endParaRPr>
          </a:p>
          <a:p>
            <a:endParaRPr lang="en-US" sz="2800" i="1" dirty="0" smtClean="0">
              <a:latin typeface="Times New Roman"/>
              <a:ea typeface="Calibri"/>
              <a:cs typeface="Times New Roman"/>
            </a:endParaRPr>
          </a:p>
          <a:p>
            <a:endParaRPr lang="en-US" sz="2800" i="1" dirty="0" smtClean="0">
              <a:latin typeface="Times New Roman"/>
              <a:ea typeface="Calibri"/>
              <a:cs typeface="Times New Roman"/>
            </a:endParaRPr>
          </a:p>
          <a:p>
            <a:endParaRPr lang="en-US" sz="2800" i="1" dirty="0" smtClean="0">
              <a:latin typeface="Times New Roman"/>
              <a:ea typeface="Calibri"/>
              <a:cs typeface="Times New Roman"/>
            </a:endParaRPr>
          </a:p>
          <a:p>
            <a:endParaRPr lang="ru-RU" sz="2800" dirty="0" smtClean="0">
              <a:ea typeface="Calibri"/>
              <a:cs typeface="Times New Roman"/>
            </a:endParaRP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357686" y="4786322"/>
            <a:ext cx="4357718" cy="1133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Учитель химии</a:t>
            </a:r>
          </a:p>
          <a:p>
            <a:pPr algn="ctr">
              <a:lnSpc>
                <a:spcPct val="150000"/>
              </a:lnSpc>
            </a:pP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Кудряшова 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Н.П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68025"/>
            <a:ext cx="72152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11430"/>
                <a:solidFill>
                  <a:srgbClr val="0000FF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МБОУ «Средняя общеобразовательная школа № 7 г.Лениногорска» МО «ЛМР» РТ</a:t>
            </a:r>
            <a:endParaRPr lang="ru-RU" b="1" dirty="0">
              <a:ln w="11430"/>
              <a:solidFill>
                <a:srgbClr val="0000FF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7738" y="-16"/>
            <a:ext cx="7467600" cy="11430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Результаты ЕГЭ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4" name="Group 82"/>
          <p:cNvGraphicFramePr>
            <a:graphicFrameLocks noGrp="1"/>
          </p:cNvGraphicFramePr>
          <p:nvPr>
            <p:ph sz="quarter" idx="1"/>
          </p:nvPr>
        </p:nvGraphicFramePr>
        <p:xfrm>
          <a:off x="500034" y="1428735"/>
          <a:ext cx="8001056" cy="5143537"/>
        </p:xfrm>
        <a:graphic>
          <a:graphicData uri="http://schemas.openxmlformats.org/drawingml/2006/table">
            <a:tbl>
              <a:tblPr/>
              <a:tblGrid>
                <a:gridCol w="1834700"/>
                <a:gridCol w="2055234"/>
                <a:gridCol w="2055561"/>
                <a:gridCol w="2055561"/>
              </a:tblGrid>
              <a:tr h="1313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Учебный год</a:t>
                      </a:r>
                    </a:p>
                  </a:txBody>
                  <a:tcPr marL="91447" marR="91447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2011-2012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2012-2013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2013-2014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286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Кол-во уч-ся</a:t>
                      </a:r>
                    </a:p>
                  </a:txBody>
                  <a:tcPr marL="91447" marR="91447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04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ЛМР</a:t>
                      </a:r>
                    </a:p>
                  </a:txBody>
                  <a:tcPr marL="91447" marR="91447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58,6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76,9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504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школе</a:t>
                      </a:r>
                    </a:p>
                  </a:txBody>
                  <a:tcPr marL="91447" marR="91447" marT="45717" marB="4571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87,5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64,5</a:t>
                      </a:r>
                    </a:p>
                  </a:txBody>
                  <a:tcPr marL="91447" marR="91447" marT="45717" marB="4571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/>
          </p:cNvGraphicFramePr>
          <p:nvPr/>
        </p:nvGraphicFramePr>
        <p:xfrm>
          <a:off x="323850" y="1928802"/>
          <a:ext cx="8424863" cy="4071966"/>
        </p:xfrm>
        <a:graphic>
          <a:graphicData uri="http://schemas.openxmlformats.org/drawingml/2006/table">
            <a:tbl>
              <a:tblPr/>
              <a:tblGrid>
                <a:gridCol w="1819258"/>
                <a:gridCol w="1428760"/>
                <a:gridCol w="2428892"/>
                <a:gridCol w="2747953"/>
              </a:tblGrid>
              <a:tr h="40719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Уч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.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год</a:t>
                      </a: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2009-2010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2010-2011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2011-2012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2012-2013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Класс </a:t>
                      </a: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10</a:t>
                      </a: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8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 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Кол-во учащихся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21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49</a:t>
                      </a: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27</a:t>
                      </a: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32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Средний</a:t>
                      </a:r>
                      <a:r>
                        <a:rPr lang="ru-RU" sz="24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балл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baseline="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4,5 </a:t>
                      </a:r>
                      <a:r>
                        <a:rPr lang="ru-RU" sz="24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( макс.5)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baseline="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13,2 ( макс.18)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baseline="0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% качества, 92,6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4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%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качества,</a:t>
                      </a:r>
                      <a:r>
                        <a:rPr lang="ru-RU" sz="24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</a:t>
                      </a:r>
                      <a:r>
                        <a:rPr lang="ru-RU" sz="24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100</a:t>
                      </a:r>
                      <a:endParaRPr lang="ru-RU" sz="2400" b="1" dirty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cxnSp>
        <p:nvCxnSpPr>
          <p:cNvPr id="6" name="Прямая соединительная линия 5"/>
          <p:cNvCxnSpPr/>
          <p:nvPr/>
        </p:nvCxnSpPr>
        <p:spPr>
          <a:xfrm>
            <a:off x="285720" y="2927346"/>
            <a:ext cx="842968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357158" y="3500438"/>
            <a:ext cx="83582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57158" y="4284668"/>
            <a:ext cx="83582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357158" y="5070486"/>
            <a:ext cx="835824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42845" y="142852"/>
            <a:ext cx="8501122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Результаты 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республиканского</a:t>
            </a:r>
          </a:p>
          <a:p>
            <a:pPr algn="ctr"/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тестирования  учащихся 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Group 444"/>
          <p:cNvGraphicFramePr>
            <a:graphicFrameLocks/>
          </p:cNvGraphicFramePr>
          <p:nvPr/>
        </p:nvGraphicFramePr>
        <p:xfrm>
          <a:off x="214282" y="1357298"/>
          <a:ext cx="8496300" cy="4521789"/>
        </p:xfrm>
        <a:graphic>
          <a:graphicData uri="http://schemas.openxmlformats.org/drawingml/2006/table">
            <a:tbl>
              <a:tblPr/>
              <a:tblGrid>
                <a:gridCol w="863600"/>
                <a:gridCol w="1636730"/>
                <a:gridCol w="2098657"/>
                <a:gridCol w="1881188"/>
                <a:gridCol w="2016125"/>
              </a:tblGrid>
              <a:tr h="5686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Ф.И.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Результат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6600CC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Класс </a:t>
                      </a:r>
                      <a:endParaRPr kumimoji="0" lang="ru-RU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6600CC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7606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2011-2012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Кадыров Руслан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место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кл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030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2012-2013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Габидуллина Розалия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Токмачева Татьяна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Зайнуллин Руслан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призеры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кл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кл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кл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2013-2014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Эскин Денис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кл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Муниципальный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Аминова Аделина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Минегулова Диана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Каймакова Камила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победитель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призер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кл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 кл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 кл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06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Республиканский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Аминова Аделина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Каймакова Камила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участники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</a:t>
                      </a:r>
                      <a:r>
                        <a:rPr kumimoji="0" lang="ru-RU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11кл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26" marB="4572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42844" y="395567"/>
            <a:ext cx="871543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РЕЗУЛЬТАТЫ  ОЛИМПИАД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85720" y="1142984"/>
          <a:ext cx="8429684" cy="53276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642"/>
                <a:gridCol w="2802506"/>
                <a:gridCol w="1857388"/>
                <a:gridCol w="1285884"/>
                <a:gridCol w="2000264"/>
              </a:tblGrid>
              <a:tr h="785818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Наш</a:t>
                      </a:r>
                      <a:r>
                        <a:rPr lang="ru-RU" sz="1600" b="1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лучший учитель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республиканский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грант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2011, 2012, </a:t>
                      </a:r>
                      <a:r>
                        <a:rPr lang="ru-RU" sz="1600" b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600" b="1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EE"/>
                    </a:solidFill>
                  </a:tcPr>
                </a:tc>
              </a:tr>
              <a:tr h="997675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Фестиваль</a:t>
                      </a:r>
                      <a:r>
                        <a:rPr lang="ru-RU" sz="16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педагогических идей «Открытый урок»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всероссийский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    диплом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2010, 2011,2012,2013</a:t>
                      </a: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08514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Всероссийский конкурс методических разработок  «Инновации педагогики – 2014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»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всероссийский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сертификат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8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2014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50922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Лучшая методическая </a:t>
                      </a: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разработка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республиканский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    призер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2013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4740">
                <a:tc>
                  <a:txBody>
                    <a:bodyPr/>
                    <a:lstStyle/>
                    <a:p>
                      <a:pPr marL="342900" indent="-342900" algn="ctr">
                        <a:buFont typeface="+mj-lt"/>
                        <a:buNone/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600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Лучшая</a:t>
                      </a:r>
                      <a:r>
                        <a:rPr lang="ru-RU" sz="16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методическая разработка учителя химии</a:t>
                      </a:r>
                      <a:endParaRPr lang="ru-RU" sz="16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dirty="0" smtClean="0">
                        <a:solidFill>
                          <a:srgbClr val="000000"/>
                        </a:solidFill>
                        <a:latin typeface="Times New Roman" pitchFamily="18" charset="0"/>
                        <a:ea typeface="Courier New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муниципальный</a:t>
                      </a:r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  победитель</a:t>
                      </a: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Courier New"/>
                          <a:cs typeface="Times New Roman" pitchFamily="18" charset="0"/>
                        </a:rPr>
                        <a:t>2014</a:t>
                      </a:r>
                    </a:p>
                    <a:p>
                      <a:pPr algn="ctr"/>
                      <a:endParaRPr lang="ru-RU" sz="16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285720" y="214290"/>
            <a:ext cx="84737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Профессиональные </a:t>
            </a:r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конкурсы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2"/>
          </p:cNvPr>
          <p:cNvSpPr/>
          <p:nvPr/>
        </p:nvSpPr>
        <p:spPr>
          <a:xfrm>
            <a:off x="4786346" y="6509587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 smtClean="0"/>
              <a:t>http://chemmy70.ucoz.com/index/rezultaty_raboty/0-13</a:t>
            </a:r>
            <a:endParaRPr lang="ru-RU" sz="12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857364"/>
            <a:ext cx="8643998" cy="4873752"/>
          </a:xfrm>
        </p:spPr>
        <p:txBody>
          <a:bodyPr>
            <a:noAutofit/>
          </a:bodyPr>
          <a:lstStyle/>
          <a:p>
            <a:pPr eaLnBrk="0" hangingPunct="0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Всероссийский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конкурс «Познание и творчество», г. Обнинск,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2013г.</a:t>
            </a:r>
          </a:p>
          <a:p>
            <a:pPr eaLnBrk="0" hangingPunct="0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Всероссийская научно-практическая конференция «Интеграция науки и образования: вызовы современности»,  г. Лениногорск, 2012г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.;</a:t>
            </a:r>
          </a:p>
          <a:p>
            <a:pPr eaLnBrk="0" hangingPunct="0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Фестиваль исследовательских работ учащихся «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Портфолио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», 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г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 Москва,  2014г.;</a:t>
            </a:r>
          </a:p>
          <a:p>
            <a:pPr algn="ctr" eaLnBrk="0" hangingPunct="0"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Всероссийская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дистанционная олимпиада по химии:</a:t>
            </a:r>
            <a:endParaRPr lang="ru-RU" sz="1800" b="1" dirty="0" smtClean="0">
              <a:solidFill>
                <a:srgbClr val="FF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«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Центр поддержки талантливой молодежи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»,  г.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Бийск,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2011 г., 2012г., 2013г.;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«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Центр творческих инициатив «</a:t>
            </a:r>
            <a:r>
              <a:rPr lang="en-US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Snail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»,  г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 Омск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,  2011г., 2012г., 2013г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;</a:t>
            </a:r>
          </a:p>
          <a:p>
            <a:pPr eaLnBrk="0" hangingPunct="0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Центр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Развития Одаренности «Молодежный химический чемпионат»,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       г. Пермь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,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2011г.,  2012г., 2013г.;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Институт развития школьного образования «Общероссийская предметная олимпиада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«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Мультитест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»,  «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Олимпус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»,  «</a:t>
            </a:r>
            <a:r>
              <a:rPr lang="ru-RU" sz="1800" b="1" dirty="0" err="1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Альбус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»,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г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 Калининград,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2012г.,  2013г.,  2014 г.;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eaLnBrk="0" hangingPunct="0">
              <a:buFont typeface="Wingdings" pitchFamily="2" charset="2"/>
              <a:buChar char="Ø"/>
            </a:pP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«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Центр знаний и технологий»,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г.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Красноярск, </a:t>
            </a:r>
            <a:r>
              <a:rPr lang="ru-RU" sz="18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2013г.</a:t>
            </a:r>
            <a:endParaRPr lang="ru-RU" sz="1800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-32" y="1952"/>
            <a:ext cx="9144032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Победители и </a:t>
            </a:r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призеры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дистанционных олимпиад, конкурсов, </a:t>
            </a:r>
          </a:p>
          <a:p>
            <a:pPr algn="ctr"/>
            <a:r>
              <a:rPr lang="ru-RU" sz="3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научно-практических конференций</a:t>
            </a:r>
            <a:endParaRPr lang="ru-RU" sz="3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>
            <a:hlinkClick r:id="rId2"/>
          </p:cNvPr>
          <p:cNvSpPr/>
          <p:nvPr/>
        </p:nvSpPr>
        <p:spPr>
          <a:xfrm>
            <a:off x="6072198" y="6286520"/>
            <a:ext cx="307180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/>
              <a:t>http://chemmy70.ucoz.com/index/dostizhenija_uchashhikhsja/0-12</a:t>
            </a:r>
            <a:endParaRPr lang="ru-RU" sz="1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142984"/>
            <a:ext cx="8501122" cy="5429288"/>
          </a:xfrm>
        </p:spPr>
        <p:txBody>
          <a:bodyPr anchor="ctr">
            <a:normAutofit fontScale="77500" lnSpcReduction="20000"/>
          </a:bodyPr>
          <a:lstStyle/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Поволжская экологическая конференция, г.Казань, 2010 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г., 2011г., 2012г.;</a:t>
            </a:r>
            <a:endParaRPr lang="ru-RU" sz="2300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«Юный программист» г. Казань, 2009 г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.;</a:t>
            </a: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«Юный программист» г. Казань, 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2014 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г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.;</a:t>
            </a:r>
            <a:endParaRPr lang="ru-RU" sz="2300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Фестиваль 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«Паруса науки»,  г. Набережные 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Челны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, 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2008г., 2009г., 2013г.;</a:t>
            </a:r>
            <a:endParaRPr lang="ru-RU" sz="2300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«Ломоносовские чтения» г. Набережные 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Челны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, </a:t>
            </a:r>
            <a:r>
              <a:rPr lang="ru-RU" sz="2300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2010г.;</a:t>
            </a:r>
            <a:endParaRPr lang="ru-RU" sz="2300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Конкурс «Цифровые образовательные ресурсы по химии», г. Казань,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2013г.,  2014 г.;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Конкурс научно-исследовательских и творческих работ «Нобелевские надежды КНИТУ», г. Казань,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2012г., 2013г., 2014г.;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XV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Республиканский фестиваль исследовательских работ учащихся «Паруса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науки»,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г. Набережные Челны, 2014 г;</a:t>
            </a: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Региональная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научно-практическая конференция «Школьники – науке</a:t>
            </a:r>
            <a:r>
              <a:rPr lang="en-US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XXI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Века», г. Альметьевск,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2010г.,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2011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г.,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2014 г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.;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Зональная 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научно-практическая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конференция  им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  </a:t>
            </a:r>
            <a:r>
              <a:rPr lang="ru-RU" b="1" dirty="0" err="1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Морякова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,             г. Лениногорск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2009г., 2011г.;</a:t>
            </a:r>
            <a:endParaRPr lang="ru-RU" b="1" dirty="0" smtClean="0">
              <a:solidFill>
                <a:srgbClr val="000000"/>
              </a:solidFill>
              <a:latin typeface="Times New Roman" pitchFamily="18" charset="0"/>
              <a:ea typeface="Courier New" pitchFamily="49" charset="0"/>
              <a:cs typeface="Times New Roman" pitchFamily="18" charset="0"/>
            </a:endParaRPr>
          </a:p>
          <a:p>
            <a:pPr algn="just" eaLnBrk="0" hangingPunct="0">
              <a:lnSpc>
                <a:spcPct val="110000"/>
              </a:lnSpc>
              <a:buFont typeface="Wingdings" pitchFamily="2" charset="2"/>
              <a:buChar char="Ø"/>
            </a:pP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Научно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– практическая конференция «Шаги в науку – 2014»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                р.п. Балтаси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,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2014г.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61880" y="214290"/>
            <a:ext cx="57962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Courier New" pitchFamily="49" charset="0"/>
                <a:cs typeface="Times New Roman" pitchFamily="18" charset="0"/>
              </a:rPr>
              <a:t>Республиканские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71612"/>
            <a:ext cx="8643998" cy="4873752"/>
          </a:xfrm>
        </p:spPr>
        <p:txBody>
          <a:bodyPr anchor="ctr">
            <a:normAutofit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ru-RU" sz="2600" b="1" dirty="0" smtClean="0"/>
              <a:t>усилению мотивации </a:t>
            </a:r>
            <a:r>
              <a:rPr lang="ru-RU" sz="2600" b="1" dirty="0" smtClean="0"/>
              <a:t>учебной деятельности</a:t>
            </a:r>
            <a:r>
              <a:rPr lang="ru-RU" sz="2600" b="1" dirty="0" smtClean="0"/>
              <a:t>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600" b="1" dirty="0" smtClean="0"/>
              <a:t>изменению качества учебного процесса в связи с использованием технологий научно-исследовательской </a:t>
            </a:r>
            <a:r>
              <a:rPr lang="ru-RU" sz="2600" b="1" dirty="0" smtClean="0"/>
              <a:t>деятельности (содружества</a:t>
            </a:r>
            <a:r>
              <a:rPr lang="ru-RU" sz="2600" b="1" dirty="0" smtClean="0"/>
              <a:t>);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600" b="1" dirty="0" smtClean="0"/>
              <a:t>повышению интереса учащихся к химии;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600" b="1" dirty="0" smtClean="0"/>
              <a:t>развитию самостоятельности в деятельности по приобретению знаний;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2600" b="1" dirty="0" smtClean="0"/>
              <a:t> интеллектуальному  росту обучающихся.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3952" y="142852"/>
            <a:ext cx="774282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Исследовательская </a:t>
            </a:r>
          </a:p>
          <a:p>
            <a:pPr algn="ctr"/>
            <a:r>
              <a:rPr lang="ru-RU" sz="4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деятельность способствует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098428"/>
            <a:ext cx="8358246" cy="5330968"/>
          </a:xfrm>
        </p:spPr>
        <p:txBody>
          <a:bodyPr anchor="ctr">
            <a:noAutofit/>
          </a:bodyPr>
          <a:lstStyle/>
          <a:p>
            <a:pPr lvl="0" algn="just">
              <a:buFont typeface="Wingdings" pitchFamily="2" charset="2"/>
              <a:buChar char="Ø"/>
            </a:pPr>
            <a:r>
              <a:rPr lang="ru-RU" sz="1400" b="1" dirty="0" smtClean="0"/>
              <a:t>Герасимов, Н.Г</a:t>
            </a:r>
            <a:r>
              <a:rPr lang="ru-RU" sz="1400" b="1" dirty="0" smtClean="0"/>
              <a:t>. Структура научного исследования. – М., </a:t>
            </a:r>
            <a:r>
              <a:rPr lang="ru-RU" sz="1400" b="1" dirty="0" smtClean="0"/>
              <a:t>2012.</a:t>
            </a:r>
            <a:endParaRPr lang="ru-RU" sz="1400" b="1" dirty="0" smtClean="0"/>
          </a:p>
          <a:p>
            <a:pPr lvl="0" algn="just">
              <a:buFont typeface="Wingdings" pitchFamily="2" charset="2"/>
              <a:buChar char="Ø"/>
            </a:pPr>
            <a:r>
              <a:rPr lang="ru-RU" sz="1400" b="1" dirty="0" err="1" smtClean="0"/>
              <a:t>Дереклеева</a:t>
            </a:r>
            <a:r>
              <a:rPr lang="ru-RU" sz="1400" b="1" dirty="0" smtClean="0"/>
              <a:t>, </a:t>
            </a:r>
            <a:r>
              <a:rPr lang="ru-RU" sz="1400" b="1" dirty="0" smtClean="0"/>
              <a:t>Н.И. Научно-исследовательская работа в школе </a:t>
            </a:r>
            <a:r>
              <a:rPr lang="en-US" sz="1400" b="1" dirty="0" smtClean="0"/>
              <a:t>[</a:t>
            </a:r>
            <a:r>
              <a:rPr lang="tt-RU" sz="1400" b="1" dirty="0" smtClean="0"/>
              <a:t>текст</a:t>
            </a:r>
            <a:r>
              <a:rPr lang="en-US" sz="1400" b="1" dirty="0" smtClean="0"/>
              <a:t>]</a:t>
            </a:r>
            <a:r>
              <a:rPr lang="ru-RU" sz="1400" b="1" dirty="0" smtClean="0"/>
              <a:t> / Н.И</a:t>
            </a:r>
            <a:r>
              <a:rPr lang="ru-RU" sz="1400" b="1" dirty="0" smtClean="0"/>
              <a:t>. </a:t>
            </a:r>
            <a:r>
              <a:rPr lang="ru-RU" sz="1400" b="1" dirty="0" err="1" smtClean="0"/>
              <a:t>Дереклеева</a:t>
            </a:r>
            <a:r>
              <a:rPr lang="ru-RU" sz="1400" b="1" dirty="0" smtClean="0"/>
              <a:t>. – М.: </a:t>
            </a:r>
            <a:r>
              <a:rPr lang="ru-RU" sz="1400" b="1" dirty="0" err="1" smtClean="0"/>
              <a:t>Вербум</a:t>
            </a:r>
            <a:r>
              <a:rPr lang="ru-RU" sz="1400" b="1" dirty="0" smtClean="0"/>
              <a:t> - М, </a:t>
            </a:r>
            <a:r>
              <a:rPr lang="ru-RU" sz="1400" b="1" dirty="0" smtClean="0"/>
              <a:t>2007.- </a:t>
            </a:r>
            <a:r>
              <a:rPr lang="ru-RU" sz="1400" b="1" dirty="0" smtClean="0"/>
              <a:t>48с.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b="1" dirty="0" smtClean="0"/>
              <a:t>Леонтович, </a:t>
            </a:r>
            <a:r>
              <a:rPr lang="ru-RU" sz="1400" b="1" dirty="0" smtClean="0"/>
              <a:t>А.В. Рекомендации по написанию исследовательской </a:t>
            </a:r>
            <a:r>
              <a:rPr lang="ru-RU" sz="1400" b="1" dirty="0" smtClean="0"/>
              <a:t>работы </a:t>
            </a:r>
            <a:r>
              <a:rPr lang="en-US" sz="1400" b="1" dirty="0" smtClean="0"/>
              <a:t>[</a:t>
            </a:r>
            <a:r>
              <a:rPr lang="tt-RU" sz="1400" b="1" dirty="0" smtClean="0"/>
              <a:t>текст</a:t>
            </a:r>
            <a:r>
              <a:rPr lang="en-US" sz="1400" b="1" dirty="0" smtClean="0"/>
              <a:t>]</a:t>
            </a:r>
            <a:r>
              <a:rPr lang="ru-RU" sz="1400" b="1" dirty="0" smtClean="0"/>
              <a:t> </a:t>
            </a:r>
            <a:r>
              <a:rPr lang="ru-RU" sz="1400" b="1" dirty="0" smtClean="0"/>
              <a:t>/ А.В. Леонтович // Завуч. – </a:t>
            </a:r>
            <a:r>
              <a:rPr lang="ru-RU" sz="1400" b="1" dirty="0" smtClean="0"/>
              <a:t>2005. </a:t>
            </a:r>
            <a:r>
              <a:rPr lang="ru-RU" sz="1400" b="1" dirty="0" smtClean="0"/>
              <a:t>- №1. – С.102-105.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b="1" dirty="0" smtClean="0"/>
              <a:t>Леонтович, </a:t>
            </a:r>
            <a:r>
              <a:rPr lang="ru-RU" sz="1400" b="1" dirty="0" smtClean="0"/>
              <a:t>А.В. В чем отличие исследовательской деятельности от других видов творческой деятельности? / А.В. Леонтович// Завуч. – </a:t>
            </a:r>
            <a:r>
              <a:rPr lang="ru-RU" sz="1400" b="1" dirty="0" smtClean="0"/>
              <a:t>2011</a:t>
            </a:r>
            <a:r>
              <a:rPr lang="ru-RU" sz="1400" b="1" dirty="0" smtClean="0"/>
              <a:t>. - №1. – С 105-107.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b="1" dirty="0" smtClean="0"/>
              <a:t>Масленникова, А.В. Материалы для проведения спецкурса «Основы исследовательской деятельности учащихся» / А.В. Масленникова // Практика административной работы в школе. – 2004. - №5. - С. 51-60. </a:t>
            </a:r>
          </a:p>
          <a:p>
            <a:pPr lvl="0" algn="just">
              <a:spcBef>
                <a:spcPts val="0"/>
              </a:spcBef>
              <a:buFont typeface="Wingdings" pitchFamily="2" charset="2"/>
              <a:buChar char="Ø"/>
            </a:pPr>
            <a:r>
              <a:rPr lang="ru-RU" sz="1400" b="1" dirty="0" err="1" smtClean="0"/>
              <a:t>Поддьянов</a:t>
            </a:r>
            <a:r>
              <a:rPr lang="ru-RU" sz="1400" b="1" dirty="0" smtClean="0"/>
              <a:t>, </a:t>
            </a:r>
            <a:r>
              <a:rPr lang="ru-RU" sz="1400" b="1" dirty="0" smtClean="0"/>
              <a:t>А.Н. Поиск материалов по исследовательской деятельности учащихся в электронных ресурсах: англоязычные источники / А.Н. </a:t>
            </a:r>
            <a:r>
              <a:rPr lang="ru-RU" sz="1400" b="1" dirty="0" err="1" smtClean="0"/>
              <a:t>Поддьянов</a:t>
            </a:r>
            <a:r>
              <a:rPr lang="ru-RU" sz="1400" b="1" dirty="0" smtClean="0"/>
              <a:t> // Исследовательская работа школьников. – 2003. - №3. – С. 29-32.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b="1" dirty="0" smtClean="0"/>
              <a:t>Развитие </a:t>
            </a:r>
            <a:r>
              <a:rPr lang="ru-RU" sz="1400" b="1" dirty="0" smtClean="0"/>
              <a:t>исследовательской деятельности учащихся: Методический сборник. – М.: Народное образование, 2001. – 272с.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b="1" dirty="0" smtClean="0"/>
              <a:t>Савенков, </a:t>
            </a:r>
            <a:r>
              <a:rPr lang="ru-RU" sz="1400" b="1" dirty="0" smtClean="0"/>
              <a:t>А.И. Исследователь. Материалы для подростков по самостоятельной исследовательской практике / А.И. Савенков // Практика административной работы в школе. – 2004. - №5. - С. 61-66. </a:t>
            </a:r>
          </a:p>
          <a:p>
            <a:pPr lvl="0" algn="just">
              <a:buFont typeface="Wingdings" pitchFamily="2" charset="2"/>
              <a:buChar char="Ø"/>
            </a:pPr>
            <a:r>
              <a:rPr lang="ru-RU" sz="1400" b="1" dirty="0" err="1" smtClean="0"/>
              <a:t>Счастная</a:t>
            </a:r>
            <a:r>
              <a:rPr lang="ru-RU" sz="1400" b="1" dirty="0" smtClean="0"/>
              <a:t>, </a:t>
            </a:r>
            <a:r>
              <a:rPr lang="ru-RU" sz="1400" b="1" dirty="0" smtClean="0"/>
              <a:t>Т.Н. Рекомендации по написанию научно-исследовательских </a:t>
            </a:r>
            <a:r>
              <a:rPr lang="ru-RU" sz="1400" b="1" dirty="0" smtClean="0"/>
              <a:t>работ </a:t>
            </a:r>
            <a:r>
              <a:rPr lang="ru-RU" sz="1400" b="1" dirty="0" smtClean="0"/>
              <a:t>/ Т.Н. </a:t>
            </a:r>
            <a:r>
              <a:rPr lang="ru-RU" sz="1400" b="1" dirty="0" err="1" smtClean="0"/>
              <a:t>Счастная</a:t>
            </a:r>
            <a:r>
              <a:rPr lang="ru-RU" sz="1400" b="1" dirty="0" smtClean="0"/>
              <a:t> // Исследовательская работа школьников. – 2003. - №4. – С. 34-45. </a:t>
            </a:r>
            <a:endParaRPr lang="ru-RU" sz="1400" b="1" dirty="0" smtClean="0"/>
          </a:p>
          <a:p>
            <a:pPr lvl="0" algn="just">
              <a:buFont typeface="Wingdings" pitchFamily="2" charset="2"/>
              <a:buChar char="Ø"/>
            </a:pPr>
            <a:r>
              <a:rPr lang="en-US" sz="1400" b="1" dirty="0" smtClean="0">
                <a:hlinkClick r:id="rId2"/>
              </a:rPr>
              <a:t>http://</a:t>
            </a:r>
            <a:r>
              <a:rPr lang="en-US" sz="1400" b="1" dirty="0" smtClean="0">
                <a:hlinkClick r:id="rId2"/>
              </a:rPr>
              <a:t>chemmy70.ucoz.com/index/metodicheskaja_kopilka/0-4</a:t>
            </a:r>
            <a:r>
              <a:rPr lang="tt-RU" sz="1400" b="1" dirty="0" smtClean="0"/>
              <a:t> </a:t>
            </a:r>
            <a:r>
              <a:rPr lang="ru-RU" sz="1400" b="1" dirty="0" smtClean="0"/>
              <a:t> </a:t>
            </a:r>
            <a:r>
              <a:rPr lang="en-US" sz="1400" b="1" dirty="0" smtClean="0"/>
              <a:t>[</a:t>
            </a:r>
            <a:r>
              <a:rPr lang="tt-RU" sz="1400" b="1" dirty="0" smtClean="0"/>
              <a:t>электронный ресурс</a:t>
            </a:r>
            <a:r>
              <a:rPr lang="en-US" sz="1400" b="1" dirty="0" smtClean="0"/>
              <a:t>]</a:t>
            </a:r>
            <a:endParaRPr lang="ru-RU" sz="1400" b="1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0"/>
            <a:ext cx="76722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Список литературы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ученик\Рабочий стол\Нина павловна презентация\10x12=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142852"/>
            <a:ext cx="2741090" cy="3288585"/>
          </a:xfrm>
          <a:prstGeom prst="rect">
            <a:avLst/>
          </a:prstGeom>
          <a:solidFill>
            <a:srgbClr val="FFFFFF">
              <a:shade val="85000"/>
            </a:srgbClr>
          </a:solidFill>
          <a:ln w="3175" cap="sq">
            <a:solidFill>
              <a:schemeClr val="accent1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contourClr>
              <a:srgbClr val="FFFFFF"/>
            </a:contourClr>
          </a:sp3d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357298"/>
            <a:ext cx="6000792" cy="5357826"/>
          </a:xfrm>
        </p:spPr>
        <p:txBody>
          <a:bodyPr>
            <a:noAutofit/>
          </a:bodyPr>
          <a:lstStyle/>
          <a:p>
            <a:pPr marL="177800" indent="-177800" algn="just" fontAlgn="base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 Учитель химии высшей квалификационной категории </a:t>
            </a:r>
          </a:p>
          <a:p>
            <a:pPr marL="177800" indent="-177800" algn="just" fontAlgn="base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Педагогический стаж 23 года</a:t>
            </a:r>
          </a:p>
          <a:p>
            <a:pPr marL="177800" indent="-177800" algn="just" fontAlgn="base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kern="0" dirty="0" smtClean="0">
                <a:latin typeface="Times New Roman" pitchFamily="18" charset="0"/>
                <a:cs typeface="Times New Roman" pitchFamily="18" charset="0"/>
              </a:rPr>
              <a:t>МБОУ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«Средняя общеобразовательная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школа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№ 7» г. Лениногорск РТ</a:t>
            </a:r>
          </a:p>
          <a:p>
            <a:pPr marL="177800" indent="-177800" algn="just" fontAlgn="base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Самарский государственный политехнический институт им. В.В.Куйбышева, 1992 год</a:t>
            </a:r>
          </a:p>
          <a:p>
            <a:pPr marL="177800" indent="-177800" algn="just" fontAlgn="base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ИПК и ППРО ГОУ ВПО «Татарский государственный гуманитарно-педагогический университет», 2011 год</a:t>
            </a:r>
          </a:p>
          <a:p>
            <a:pPr marL="177800" indent="-177800" algn="just" fontAlgn="base">
              <a:spcAft>
                <a:spcPts val="600"/>
              </a:spcAft>
              <a:buFont typeface="Wingdings" pitchFamily="2" charset="2"/>
              <a:buChar char="Ø"/>
              <a:defRPr/>
            </a:pP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Победитель гранта «Наш лучший учитель»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- 2011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год, 2012 год, 2014 год, Почётная грамота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МКУ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ИК МО «Управление образования», 2012 год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>
            <a:hlinkClick r:id="rId3"/>
          </p:cNvPr>
          <p:cNvSpPr/>
          <p:nvPr/>
        </p:nvSpPr>
        <p:spPr>
          <a:xfrm>
            <a:off x="946242" y="-24"/>
            <a:ext cx="455445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t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/>
              </a:rPr>
              <a:t>Кудряшова </a:t>
            </a:r>
            <a:br>
              <a:rPr lang="tt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/>
              </a:rPr>
            </a:br>
            <a:r>
              <a:rPr lang="tt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3"/>
              </a:rPr>
              <a:t>Нина Павловна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428604"/>
            <a:ext cx="4572000" cy="135732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Развитие способностей учащихся на основе формирования устойчивого интереса к исследовательской деятельности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2285992"/>
            <a:ext cx="4572032" cy="2214578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Ученики не владеют навыками самостоятельной работы, затрудняются работать с информацией; не готовы к решению проблем вне стандартных ситуациях; снижается интерес к знаниям; снижается интеллектуальный, духовный и творческий </a:t>
            </a:r>
            <a:r>
              <a:rPr lang="ru-RU" sz="1600" b="1" dirty="0" smtClean="0"/>
              <a:t>уровень</a:t>
            </a:r>
            <a:endParaRPr lang="ru-RU" sz="16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43404" y="5000660"/>
            <a:ext cx="4572000" cy="1714488"/>
          </a:xfrm>
          <a:prstGeom prst="rect">
            <a:avLst/>
          </a:prstGeom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Технология исследований направлена на повышение компетентности школьников в предметной области и на создание или исследование продукта, имеющего значимость для </a:t>
            </a:r>
            <a:r>
              <a:rPr lang="ru-RU" sz="1600" b="1" dirty="0" smtClean="0"/>
              <a:t>других</a:t>
            </a:r>
            <a:endParaRPr lang="ru-RU" sz="1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85720" y="0"/>
            <a:ext cx="1095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57422" y="1824327"/>
            <a:ext cx="19239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Проблема: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4810" y="4500570"/>
            <a:ext cx="25298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Актуальность:</a:t>
            </a:r>
            <a:endParaRPr lang="ru-RU" sz="2400" b="1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28" y="2560654"/>
            <a:ext cx="8229600" cy="1654164"/>
          </a:xfrm>
          <a:noFill/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Преимущества использования исследовательской деятельности </a:t>
            </a:r>
            <a: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ru-RU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endParaRPr lang="ru-RU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>
            <a:off x="2928926" y="2071677"/>
            <a:ext cx="1285884" cy="642942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4142578" y="4143380"/>
            <a:ext cx="715174" cy="794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214282" y="500041"/>
            <a:ext cx="4286280" cy="1500198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/>
              <a:t>Формирование УУД</a:t>
            </a:r>
            <a:endParaRPr lang="ru-RU" sz="2400" b="1" i="1" dirty="0"/>
          </a:p>
        </p:txBody>
      </p:sp>
      <p:sp>
        <p:nvSpPr>
          <p:cNvPr id="14" name="Овал 13"/>
          <p:cNvSpPr/>
          <p:nvPr/>
        </p:nvSpPr>
        <p:spPr>
          <a:xfrm>
            <a:off x="2000232" y="4572008"/>
            <a:ext cx="5000660" cy="1785950"/>
          </a:xfrm>
          <a:prstGeom prst="ellipse">
            <a:avLst/>
          </a:prstGeom>
          <a:solidFill>
            <a:srgbClr val="92D050"/>
          </a:solidFill>
          <a:ln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i="1" dirty="0" smtClean="0"/>
              <a:t>Возможность успешного   усвоения знаний</a:t>
            </a:r>
          </a:p>
          <a:p>
            <a:pPr algn="ctr"/>
            <a:endParaRPr lang="ru-RU" b="1" dirty="0"/>
          </a:p>
        </p:txBody>
      </p:sp>
      <p:sp>
        <p:nvSpPr>
          <p:cNvPr id="15" name="Овал 14"/>
          <p:cNvSpPr/>
          <p:nvPr/>
        </p:nvSpPr>
        <p:spPr>
          <a:xfrm>
            <a:off x="4714876" y="500041"/>
            <a:ext cx="4071966" cy="1500198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400" b="1" i="1" dirty="0" smtClean="0"/>
              <a:t>Формирование  умений учиться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4786314" y="2071677"/>
            <a:ext cx="1285884" cy="642942"/>
          </a:xfrm>
          <a:prstGeom prst="straightConnector1">
            <a:avLst/>
          </a:prstGeom>
          <a:ln w="28575">
            <a:solidFill>
              <a:schemeClr val="tx1">
                <a:lumMod val="95000"/>
                <a:lumOff val="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357422" y="2428868"/>
            <a:ext cx="4714908" cy="2071702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деятельность</a:t>
            </a:r>
            <a:endParaRPr lang="ru-RU" sz="32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28596" y="356164"/>
            <a:ext cx="3286800" cy="150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Уроки-исследования</a:t>
            </a:r>
            <a:endParaRPr lang="ru-RU" sz="2400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29190" y="356164"/>
            <a:ext cx="3286800" cy="150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Практические занятия исследовательского характера</a:t>
            </a:r>
            <a:endParaRPr lang="ru-RU" sz="2000" b="1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28596" y="5071072"/>
            <a:ext cx="3286800" cy="15001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Уроки с элементами исследования</a:t>
            </a:r>
            <a:endParaRPr lang="ru-RU" sz="24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72066" y="5071072"/>
            <a:ext cx="3286800" cy="1501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Домашние исследования</a:t>
            </a:r>
            <a:endParaRPr lang="ru-RU" sz="2400" b="1" dirty="0"/>
          </a:p>
        </p:txBody>
      </p:sp>
      <p:sp>
        <p:nvSpPr>
          <p:cNvPr id="9" name="Стрелка вниз 8"/>
          <p:cNvSpPr/>
          <p:nvPr/>
        </p:nvSpPr>
        <p:spPr>
          <a:xfrm>
            <a:off x="3000364" y="1857364"/>
            <a:ext cx="712800" cy="57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5357818" y="1857364"/>
            <a:ext cx="712800" cy="5724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верх 10"/>
          <p:cNvSpPr/>
          <p:nvPr/>
        </p:nvSpPr>
        <p:spPr>
          <a:xfrm>
            <a:off x="3000364" y="4500570"/>
            <a:ext cx="712800" cy="572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5643570" y="4500570"/>
            <a:ext cx="712800" cy="57240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33346"/>
            <a:ext cx="8686800" cy="838200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организации </a:t>
            </a:r>
            <a:br>
              <a:rPr lang="ru-RU" sz="32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исследовательской деятельности:</a:t>
            </a:r>
            <a:endParaRPr lang="ru-RU" sz="3200" b="1" cap="non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428596" y="1885939"/>
            <a:ext cx="8286808" cy="4257705"/>
            <a:chOff x="432228" y="2768814"/>
            <a:chExt cx="8497490" cy="330339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32228" y="5429264"/>
              <a:ext cx="2714644" cy="64294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</a:rPr>
                <a:t>Введение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785918" y="4764152"/>
              <a:ext cx="2928958" cy="64294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Методология творчества</a:t>
              </a:r>
              <a:endParaRPr lang="ru-RU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000364" y="4099040"/>
              <a:ext cx="3143273" cy="64294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Этапы работы в рамках исследования</a:t>
              </a: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643437" y="3433927"/>
              <a:ext cx="3071834" cy="64294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/>
                  </a:solidFill>
                </a:rPr>
                <a:t>Оформление исследовательской работы</a:t>
              </a:r>
              <a:endParaRPr lang="ru-RU" b="1" dirty="0">
                <a:solidFill>
                  <a:schemeClr val="tx1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786445" y="2768814"/>
              <a:ext cx="3143273" cy="642942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tx1"/>
                  </a:solidFill>
                </a:rPr>
                <a:t>Предоставление результатов работы</a:t>
              </a:r>
              <a:endParaRPr lang="ru-RU" sz="20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11" name="Рисунок 10" descr="Изображение 078"/>
          <p:cNvPicPr/>
          <p:nvPr/>
        </p:nvPicPr>
        <p:blipFill>
          <a:blip r:embed="rId2" cstate="print"/>
          <a:srcRect l="20360" t="17639" r="25349" b="20558"/>
          <a:stretch>
            <a:fillRect/>
          </a:stretch>
        </p:blipFill>
        <p:spPr bwMode="auto">
          <a:xfrm>
            <a:off x="428597" y="1285860"/>
            <a:ext cx="2737594" cy="22145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2" name="Рисунок 11" descr="C:\Users\Public\Desktop\Microsoft тренинги по безопасности детей и работе с ПК\фото\P217628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3722806"/>
            <a:ext cx="2214578" cy="29547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кругленный прямоугольник 9"/>
          <p:cNvSpPr/>
          <p:nvPr/>
        </p:nvSpPr>
        <p:spPr>
          <a:xfrm>
            <a:off x="181124" y="714356"/>
            <a:ext cx="4248000" cy="157163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b="1" dirty="0" smtClean="0"/>
              <a:t>соответствие интересам учащегося-исследователя;</a:t>
            </a:r>
          </a:p>
          <a:p>
            <a:pPr algn="ctr">
              <a:buNone/>
            </a:pPr>
            <a:r>
              <a:rPr lang="ru-RU" sz="2000" b="1" dirty="0" smtClean="0"/>
              <a:t>реальная </a:t>
            </a:r>
            <a:r>
              <a:rPr lang="ru-RU" sz="2000" b="1" dirty="0" smtClean="0"/>
              <a:t>выполнимость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3005736"/>
            <a:ext cx="46971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КРИТЕРИИ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610280" y="714356"/>
            <a:ext cx="4248000" cy="157163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актуальность темы, недостаточность</a:t>
            </a:r>
          </a:p>
          <a:p>
            <a:pPr algn="ctr"/>
            <a:r>
              <a:rPr lang="ru-RU" sz="2000" b="1" dirty="0" smtClean="0"/>
              <a:t> ее изученности и важность в практическом </a:t>
            </a:r>
            <a:r>
              <a:rPr lang="ru-RU" sz="2000" b="1" dirty="0" smtClean="0"/>
              <a:t>отношении</a:t>
            </a:r>
            <a:endParaRPr lang="ru-RU" sz="2000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81124" y="4714884"/>
            <a:ext cx="4248000" cy="157163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b="1" dirty="0" smtClean="0"/>
              <a:t>возможность более глубокого осмысления общих закономерностей процессов, изучаемых избранной наукой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10280" y="4714884"/>
            <a:ext cx="4248000" cy="1571636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000" b="1" dirty="0" smtClean="0"/>
              <a:t>обеспеченность необходимым количеством различных источников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4714876" y="2357430"/>
            <a:ext cx="1143008" cy="71438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10800000">
            <a:off x="2928926" y="2357430"/>
            <a:ext cx="1071570" cy="71438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rot="10800000" flipV="1">
            <a:off x="2786050" y="3786190"/>
            <a:ext cx="1071570" cy="8572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4714876" y="3786190"/>
            <a:ext cx="1071570" cy="857256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254810" y="1428736"/>
            <a:ext cx="8491504" cy="5000660"/>
            <a:chOff x="254810" y="1428736"/>
            <a:chExt cx="8491504" cy="5000660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254810" y="5745396"/>
              <a:ext cx="3960000" cy="684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постановка </a:t>
              </a:r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проблемы</a:t>
              </a:r>
              <a:endPara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1142976" y="5000636"/>
              <a:ext cx="3960000" cy="684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buNone/>
              </a:pPr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построение гипотезы  </a:t>
              </a: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1785918" y="4286256"/>
              <a:ext cx="3960000" cy="684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проектирование опыта  </a:t>
              </a: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2500266" y="3571876"/>
              <a:ext cx="3960000" cy="684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составление плана </a:t>
              </a:r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эксперимента</a:t>
              </a:r>
              <a:endPara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357522" y="2857496"/>
              <a:ext cx="3960000" cy="684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осуществление </a:t>
              </a:r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эксперимента</a:t>
              </a:r>
              <a:endParaRPr lang="ru-RU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786314" y="1428736"/>
              <a:ext cx="3960000" cy="684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оформление результатов </a:t>
              </a:r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эксперимента</a:t>
              </a:r>
              <a:endPara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286216" y="2143116"/>
              <a:ext cx="3960000" cy="684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2700000" scaled="1"/>
              <a:tileRect/>
            </a:gradFill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формулирование </a:t>
              </a:r>
              <a:r>
                <a:rPr lang="ru-RU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ответов</a:t>
              </a:r>
              <a:endParaRPr lang="ru-RU" b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sp>
        <p:nvSpPr>
          <p:cNvPr id="20" name="Прямоугольник 19"/>
          <p:cNvSpPr/>
          <p:nvPr/>
        </p:nvSpPr>
        <p:spPr>
          <a:xfrm>
            <a:off x="428596" y="76778"/>
            <a:ext cx="82317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исследования 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2" name="Рисунок 21" descr="C:\Users\Public\Desktop\Microsoft тренинги по безопасности детей и работе с ПК\фото\P2146274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285860"/>
            <a:ext cx="2857520" cy="1898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23" name="Рисунок 22" descr="C:\Users\Public\Desktop\Microsoft тренинги по безопасности детей и работе с ПК\фото\P214627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004" y="4500570"/>
            <a:ext cx="2858400" cy="1897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/>
        </p:nvGraphicFramePr>
        <p:xfrm>
          <a:off x="357158" y="1285860"/>
          <a:ext cx="8286808" cy="410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5"/>
          <p:cNvSpPr txBox="1">
            <a:spLocks noChangeArrowheads="1"/>
          </p:cNvSpPr>
          <p:nvPr/>
        </p:nvSpPr>
        <p:spPr bwMode="auto">
          <a:xfrm>
            <a:off x="1285852" y="5214950"/>
            <a:ext cx="618649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/>
              <a:t>2011-2012            </a:t>
            </a:r>
            <a:r>
              <a:rPr lang="ru-RU" b="1" dirty="0" smtClean="0"/>
              <a:t>2012-2013</a:t>
            </a:r>
            <a:r>
              <a:rPr lang="ru-RU" b="1" dirty="0"/>
              <a:t>	</a:t>
            </a:r>
            <a:r>
              <a:rPr lang="ru-RU" b="1" dirty="0" smtClean="0"/>
              <a:t>2013-2014</a:t>
            </a:r>
            <a:endParaRPr lang="ru-RU" b="1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57158" y="5572140"/>
          <a:ext cx="7643866" cy="928694"/>
        </p:xfrm>
        <a:graphic>
          <a:graphicData uri="http://schemas.openxmlformats.org/drawingml/2006/table">
            <a:tbl>
              <a:tblPr/>
              <a:tblGrid>
                <a:gridCol w="1315074"/>
                <a:gridCol w="1657541"/>
                <a:gridCol w="2208228"/>
                <a:gridCol w="2463023"/>
              </a:tblGrid>
              <a:tr h="4643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Качество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56%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61%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434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Успеваемость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100%</a:t>
                      </a:r>
                    </a:p>
                  </a:txBody>
                  <a:tcPr marL="9524" marR="9524" marT="951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214282" y="137204"/>
            <a:ext cx="850112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Оценка качества и результативности </a:t>
            </a:r>
            <a:b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работы учителя 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Прямоугольник 8">
            <a:hlinkClick r:id="rId3"/>
          </p:cNvPr>
          <p:cNvSpPr/>
          <p:nvPr/>
        </p:nvSpPr>
        <p:spPr>
          <a:xfrm>
            <a:off x="5786446" y="6500834"/>
            <a:ext cx="3000396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r"/>
            <a:r>
              <a:rPr lang="ru-RU" sz="2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Результаты</a:t>
            </a:r>
            <a:endParaRPr lang="ru-RU" sz="2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формление по умолчанию 5">
    <a:dk1>
      <a:srgbClr val="000000"/>
    </a:dk1>
    <a:lt1>
      <a:srgbClr val="FFFFD9"/>
    </a:lt1>
    <a:dk2>
      <a:srgbClr val="000000"/>
    </a:dk2>
    <a:lt2>
      <a:srgbClr val="777777"/>
    </a:lt2>
    <a:accent1>
      <a:srgbClr val="FFFFF7"/>
    </a:accent1>
    <a:accent2>
      <a:srgbClr val="33CCCC"/>
    </a:accent2>
    <a:accent3>
      <a:srgbClr val="FFFFE9"/>
    </a:accent3>
    <a:accent4>
      <a:srgbClr val="000000"/>
    </a:accent4>
    <a:accent5>
      <a:srgbClr val="FFFFFA"/>
    </a:accent5>
    <a:accent6>
      <a:srgbClr val="2DB9B9"/>
    </a:accent6>
    <a:hlink>
      <a:srgbClr val="FF5050"/>
    </a:hlink>
    <a:folHlink>
      <a:srgbClr val="FF9900"/>
    </a:folHlink>
  </a:clrScheme>
  <a:fontScheme name="Оформление по умолчанию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395</TotalTime>
  <Words>1144</Words>
  <PresentationFormat>Экран (4:3)</PresentationFormat>
  <Paragraphs>237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Эркер</vt:lpstr>
      <vt:lpstr>  КОНКУРСНОЕ ЗАДАНИЕ «МЕТОДИЧЕСКИЙ СЕМИНАР» </vt:lpstr>
      <vt:lpstr>Слайд 2</vt:lpstr>
      <vt:lpstr>Слайд 3</vt:lpstr>
      <vt:lpstr>Преимущества использования исследовательской деятельности  </vt:lpstr>
      <vt:lpstr>Слайд 5</vt:lpstr>
      <vt:lpstr>Этапы организации  исследовательской деятельности:</vt:lpstr>
      <vt:lpstr>Слайд 7</vt:lpstr>
      <vt:lpstr>Слайд 8</vt:lpstr>
      <vt:lpstr>Слайд 9</vt:lpstr>
      <vt:lpstr>Результаты ЕГЭ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КОНКУРСНОЕ ЗАДАНИЕ «МЕТОДИЧЕСКИЙ СЕМИНАР» </dc:title>
  <cp:lastModifiedBy>ученик</cp:lastModifiedBy>
  <cp:revision>44</cp:revision>
  <dcterms:modified xsi:type="dcterms:W3CDTF">2015-04-03T14:20:01Z</dcterms:modified>
</cp:coreProperties>
</file>